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1" r:id="rId2"/>
    <p:sldId id="287" r:id="rId3"/>
    <p:sldId id="288" r:id="rId4"/>
    <p:sldId id="286" r:id="rId5"/>
    <p:sldId id="279" r:id="rId6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87176" autoAdjust="0"/>
  </p:normalViewPr>
  <p:slideViewPr>
    <p:cSldViewPr>
      <p:cViewPr>
        <p:scale>
          <a:sx n="90" d="100"/>
          <a:sy n="90" d="100"/>
        </p:scale>
        <p:origin x="-214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16F02-D62F-4E4A-8C1D-822A08C06654}" type="doc">
      <dgm:prSet loTypeId="urn:microsoft.com/office/officeart/2005/8/layout/chevron2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5E96930-D806-4DEB-A55B-93E919B155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2022</a:t>
          </a:r>
          <a:endParaRPr lang="ru-RU" sz="3600" b="1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79DCD5-3AD7-4552-B342-0A188AE36003}" type="parTrans" cxnId="{3C32D03E-1488-4EF6-9998-E40BE3BC5A6A}">
      <dgm:prSet/>
      <dgm:spPr/>
      <dgm:t>
        <a:bodyPr/>
        <a:lstStyle/>
        <a:p>
          <a:endParaRPr lang="ru-RU"/>
        </a:p>
      </dgm:t>
    </dgm:pt>
    <dgm:pt modelId="{D3EC821E-C7D5-4884-BD61-52BB7C9C981B}" type="sibTrans" cxnId="{3C32D03E-1488-4EF6-9998-E40BE3BC5A6A}">
      <dgm:prSet/>
      <dgm:spPr/>
      <dgm:t>
        <a:bodyPr/>
        <a:lstStyle/>
        <a:p>
          <a:endParaRPr lang="ru-RU"/>
        </a:p>
      </dgm:t>
    </dgm:pt>
    <dgm:pt modelId="{D5B3166D-3533-41D4-BA79-C2EB7CC6114C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</a:t>
          </a:r>
          <a:r>
            <a: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городская научно-практическая конференция работников образования  «Профессионально-личностное развитие педагога: от выбора механизмов мотивации и рефлексии достигнутых результатов к проектированию новых «вершин»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C209431A-3F7C-4A98-9689-F792BE4F245C}" type="parTrans" cxnId="{99F4DF24-3D9A-410A-B135-988E5A93897D}">
      <dgm:prSet/>
      <dgm:spPr/>
      <dgm:t>
        <a:bodyPr/>
        <a:lstStyle/>
        <a:p>
          <a:endParaRPr lang="ru-RU"/>
        </a:p>
      </dgm:t>
    </dgm:pt>
    <dgm:pt modelId="{485E7A3D-36D3-43DB-9106-E762364DA0A9}" type="sibTrans" cxnId="{99F4DF24-3D9A-410A-B135-988E5A93897D}">
      <dgm:prSet/>
      <dgm:spPr/>
      <dgm:t>
        <a:bodyPr/>
        <a:lstStyle/>
        <a:p>
          <a:endParaRPr lang="ru-RU"/>
        </a:p>
      </dgm:t>
    </dgm:pt>
    <dgm:pt modelId="{6AA45BBD-88C0-4D00-A5C8-9B5AC3F5007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2021</a:t>
          </a:r>
          <a:endParaRPr lang="ru-RU" sz="3600" b="1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21E14-47B8-436E-A33A-DA9098CC87FD}" type="parTrans" cxnId="{C5977FB8-AC85-4FC7-9591-FE0BE9C04274}">
      <dgm:prSet/>
      <dgm:spPr/>
      <dgm:t>
        <a:bodyPr/>
        <a:lstStyle/>
        <a:p>
          <a:endParaRPr lang="ru-RU"/>
        </a:p>
      </dgm:t>
    </dgm:pt>
    <dgm:pt modelId="{C67425B3-410E-40E0-8B02-0EE28D26BA39}" type="sibTrans" cxnId="{C5977FB8-AC85-4FC7-9591-FE0BE9C04274}">
      <dgm:prSet/>
      <dgm:spPr/>
      <dgm:t>
        <a:bodyPr/>
        <a:lstStyle/>
        <a:p>
          <a:endParaRPr lang="ru-RU"/>
        </a:p>
      </dgm:t>
    </dgm:pt>
    <dgm:pt modelId="{2597AE2D-3075-4E0B-A5EB-C8FD0C7A24FE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 городская научно-практическая конференция работников образования «Профессионально-личностное развитие педагога:   от самореализации его творческой индивидуальности к развитию индивидуальных способностей обучающегося»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C876A350-4258-4DDC-897A-21D609CF14B7}" type="parTrans" cxnId="{B35D823C-7C7A-4DE4-BD42-D667D8B76C53}">
      <dgm:prSet/>
      <dgm:spPr/>
      <dgm:t>
        <a:bodyPr/>
        <a:lstStyle/>
        <a:p>
          <a:endParaRPr lang="ru-RU"/>
        </a:p>
      </dgm:t>
    </dgm:pt>
    <dgm:pt modelId="{5185F0AE-B55E-4CED-B99F-1C1B7C61DED0}" type="sibTrans" cxnId="{B35D823C-7C7A-4DE4-BD42-D667D8B76C53}">
      <dgm:prSet/>
      <dgm:spPr/>
      <dgm:t>
        <a:bodyPr/>
        <a:lstStyle/>
        <a:p>
          <a:endParaRPr lang="ru-RU"/>
        </a:p>
      </dgm:t>
    </dgm:pt>
    <dgm:pt modelId="{F3D78CF5-F220-4FA1-B61E-4AB83F641931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2020</a:t>
          </a:r>
          <a:endParaRPr lang="ru-RU" sz="3600" b="1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F186FB-B976-4051-A436-A37F14CE7926}" type="parTrans" cxnId="{17C8E662-EF4B-48A9-9DCF-F0CDD69F5B01}">
      <dgm:prSet/>
      <dgm:spPr/>
      <dgm:t>
        <a:bodyPr/>
        <a:lstStyle/>
        <a:p>
          <a:endParaRPr lang="ru-RU"/>
        </a:p>
      </dgm:t>
    </dgm:pt>
    <dgm:pt modelId="{EAF99ADC-341A-4AC6-AE9A-DB70F48EF4C5}" type="sibTrans" cxnId="{17C8E662-EF4B-48A9-9DCF-F0CDD69F5B01}">
      <dgm:prSet/>
      <dgm:spPr/>
      <dgm:t>
        <a:bodyPr/>
        <a:lstStyle/>
        <a:p>
          <a:endParaRPr lang="ru-RU"/>
        </a:p>
      </dgm:t>
    </dgm:pt>
    <dgm:pt modelId="{4FF81534-EEBD-4F56-969E-22E0F98FFFDF}">
      <dgm:prSet phldrT="[Текст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E67C8">
                      <a:tint val="40000"/>
                      <a:satMod val="250000"/>
                    </a:srgbClr>
                  </a:gs>
                  <a:gs pos="9000">
                    <a:srgbClr val="4E67C8">
                      <a:tint val="52000"/>
                      <a:satMod val="300000"/>
                    </a:srgbClr>
                  </a:gs>
                  <a:gs pos="50000">
                    <a:srgbClr val="4E67C8">
                      <a:shade val="20000"/>
                      <a:satMod val="300000"/>
                    </a:srgbClr>
                  </a:gs>
                  <a:gs pos="79000">
                    <a:srgbClr val="4E67C8">
                      <a:tint val="52000"/>
                      <a:satMod val="300000"/>
                    </a:srgbClr>
                  </a:gs>
                  <a:gs pos="100000">
                    <a:srgbClr val="4E67C8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rPr>
            <a:t> Научно-практическая педагогическая конференция  «Профессионально-личностное развитие педагога:                             от выбора стратегий и механизмов до инструментов оценки результатов профессиональной деятельности»</a:t>
          </a:r>
          <a:endParaRPr lang="ru-RU" b="1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0A005-0072-4AE6-A2BD-AE74048FAF77}" type="parTrans" cxnId="{74830151-14A3-4DDE-A903-4739DEA36A47}">
      <dgm:prSet/>
      <dgm:spPr/>
      <dgm:t>
        <a:bodyPr/>
        <a:lstStyle/>
        <a:p>
          <a:endParaRPr lang="ru-RU"/>
        </a:p>
      </dgm:t>
    </dgm:pt>
    <dgm:pt modelId="{5CE5B13C-AA10-4C0B-B470-57CEA6FAA288}" type="sibTrans" cxnId="{74830151-14A3-4DDE-A903-4739DEA36A47}">
      <dgm:prSet/>
      <dgm:spPr/>
      <dgm:t>
        <a:bodyPr/>
        <a:lstStyle/>
        <a:p>
          <a:endParaRPr lang="ru-RU"/>
        </a:p>
      </dgm:t>
    </dgm:pt>
    <dgm:pt modelId="{0E60FCE2-5BCB-4E26-913D-F3C482331B78}" type="pres">
      <dgm:prSet presAssocID="{99816F02-D62F-4E4A-8C1D-822A08C066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1DC37B-4E14-4CF2-9EEE-D1CC5974A119}" type="pres">
      <dgm:prSet presAssocID="{E5E96930-D806-4DEB-A55B-93E919B155D2}" presName="composite" presStyleCnt="0"/>
      <dgm:spPr/>
    </dgm:pt>
    <dgm:pt modelId="{1CC6DA83-D17E-4DE5-BA82-C96872DE5B29}" type="pres">
      <dgm:prSet presAssocID="{E5E96930-D806-4DEB-A55B-93E919B155D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7B286-3E1A-4CA9-B1F8-2FF85E4B467E}" type="pres">
      <dgm:prSet presAssocID="{E5E96930-D806-4DEB-A55B-93E919B155D2}" presName="descendantText" presStyleLbl="alignAcc1" presStyleIdx="0" presStyleCnt="3" custLinFactNeighborX="232" custLinFactNeighborY="-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196C3-2A66-4697-943A-9FDE3C003EA2}" type="pres">
      <dgm:prSet presAssocID="{D3EC821E-C7D5-4884-BD61-52BB7C9C981B}" presName="sp" presStyleCnt="0"/>
      <dgm:spPr/>
    </dgm:pt>
    <dgm:pt modelId="{EFC48A2B-7322-4F73-963C-6DF644C20478}" type="pres">
      <dgm:prSet presAssocID="{6AA45BBD-88C0-4D00-A5C8-9B5AC3F50077}" presName="composite" presStyleCnt="0"/>
      <dgm:spPr/>
    </dgm:pt>
    <dgm:pt modelId="{CA4981D1-4FB3-4436-B698-D0708012629C}" type="pres">
      <dgm:prSet presAssocID="{6AA45BBD-88C0-4D00-A5C8-9B5AC3F500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C2FBA-CCF1-4BC6-88AD-490120F47B72}" type="pres">
      <dgm:prSet presAssocID="{6AA45BBD-88C0-4D00-A5C8-9B5AC3F500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B027C-5A0B-477E-B20C-87F9D8D1FB2A}" type="pres">
      <dgm:prSet presAssocID="{C67425B3-410E-40E0-8B02-0EE28D26BA39}" presName="sp" presStyleCnt="0"/>
      <dgm:spPr/>
    </dgm:pt>
    <dgm:pt modelId="{F7568FAE-3D09-4891-8474-47D4E5931201}" type="pres">
      <dgm:prSet presAssocID="{F3D78CF5-F220-4FA1-B61E-4AB83F641931}" presName="composite" presStyleCnt="0"/>
      <dgm:spPr/>
    </dgm:pt>
    <dgm:pt modelId="{B140BEB9-8194-477B-A87B-AE313B7CDAE6}" type="pres">
      <dgm:prSet presAssocID="{F3D78CF5-F220-4FA1-B61E-4AB83F64193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122FB-7D01-4737-A94E-A763218FE180}" type="pres">
      <dgm:prSet presAssocID="{F3D78CF5-F220-4FA1-B61E-4AB83F64193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C8E662-EF4B-48A9-9DCF-F0CDD69F5B01}" srcId="{99816F02-D62F-4E4A-8C1D-822A08C06654}" destId="{F3D78CF5-F220-4FA1-B61E-4AB83F641931}" srcOrd="2" destOrd="0" parTransId="{83F186FB-B976-4051-A436-A37F14CE7926}" sibTransId="{EAF99ADC-341A-4AC6-AE9A-DB70F48EF4C5}"/>
    <dgm:cxn modelId="{4A9D3F15-1C20-4CCD-B71B-460BB17C9D47}" type="presOf" srcId="{4FF81534-EEBD-4F56-969E-22E0F98FFFDF}" destId="{61F122FB-7D01-4737-A94E-A763218FE180}" srcOrd="0" destOrd="0" presId="urn:microsoft.com/office/officeart/2005/8/layout/chevron2"/>
    <dgm:cxn modelId="{B35D823C-7C7A-4DE4-BD42-D667D8B76C53}" srcId="{6AA45BBD-88C0-4D00-A5C8-9B5AC3F50077}" destId="{2597AE2D-3075-4E0B-A5EB-C8FD0C7A24FE}" srcOrd="0" destOrd="0" parTransId="{C876A350-4258-4DDC-897A-21D609CF14B7}" sibTransId="{5185F0AE-B55E-4CED-B99F-1C1B7C61DED0}"/>
    <dgm:cxn modelId="{CB2386B7-CC27-41CB-BB86-CDB407CEFF0C}" type="presOf" srcId="{6AA45BBD-88C0-4D00-A5C8-9B5AC3F50077}" destId="{CA4981D1-4FB3-4436-B698-D0708012629C}" srcOrd="0" destOrd="0" presId="urn:microsoft.com/office/officeart/2005/8/layout/chevron2"/>
    <dgm:cxn modelId="{C5977FB8-AC85-4FC7-9591-FE0BE9C04274}" srcId="{99816F02-D62F-4E4A-8C1D-822A08C06654}" destId="{6AA45BBD-88C0-4D00-A5C8-9B5AC3F50077}" srcOrd="1" destOrd="0" parTransId="{ACD21E14-47B8-436E-A33A-DA9098CC87FD}" sibTransId="{C67425B3-410E-40E0-8B02-0EE28D26BA39}"/>
    <dgm:cxn modelId="{74830151-14A3-4DDE-A903-4739DEA36A47}" srcId="{F3D78CF5-F220-4FA1-B61E-4AB83F641931}" destId="{4FF81534-EEBD-4F56-969E-22E0F98FFFDF}" srcOrd="0" destOrd="0" parTransId="{4C30A005-0072-4AE6-A2BD-AE74048FAF77}" sibTransId="{5CE5B13C-AA10-4C0B-B470-57CEA6FAA288}"/>
    <dgm:cxn modelId="{99F4DF24-3D9A-410A-B135-988E5A93897D}" srcId="{E5E96930-D806-4DEB-A55B-93E919B155D2}" destId="{D5B3166D-3533-41D4-BA79-C2EB7CC6114C}" srcOrd="0" destOrd="0" parTransId="{C209431A-3F7C-4A98-9689-F792BE4F245C}" sibTransId="{485E7A3D-36D3-43DB-9106-E762364DA0A9}"/>
    <dgm:cxn modelId="{3AF2E631-5146-4F58-9EDA-FC7D537BD60D}" type="presOf" srcId="{F3D78CF5-F220-4FA1-B61E-4AB83F641931}" destId="{B140BEB9-8194-477B-A87B-AE313B7CDAE6}" srcOrd="0" destOrd="0" presId="urn:microsoft.com/office/officeart/2005/8/layout/chevron2"/>
    <dgm:cxn modelId="{956432D4-5A05-440E-BC18-61A2C3242A11}" type="presOf" srcId="{2597AE2D-3075-4E0B-A5EB-C8FD0C7A24FE}" destId="{271C2FBA-CCF1-4BC6-88AD-490120F47B72}" srcOrd="0" destOrd="0" presId="urn:microsoft.com/office/officeart/2005/8/layout/chevron2"/>
    <dgm:cxn modelId="{563C0DAB-C2A0-4169-99B9-DF7209C30059}" type="presOf" srcId="{D5B3166D-3533-41D4-BA79-C2EB7CC6114C}" destId="{61B7B286-3E1A-4CA9-B1F8-2FF85E4B467E}" srcOrd="0" destOrd="0" presId="urn:microsoft.com/office/officeart/2005/8/layout/chevron2"/>
    <dgm:cxn modelId="{13D467BF-7E45-4F41-AA2F-268D407F8B7F}" type="presOf" srcId="{E5E96930-D806-4DEB-A55B-93E919B155D2}" destId="{1CC6DA83-D17E-4DE5-BA82-C96872DE5B29}" srcOrd="0" destOrd="0" presId="urn:microsoft.com/office/officeart/2005/8/layout/chevron2"/>
    <dgm:cxn modelId="{ADFADCC6-9A26-4C4E-B927-5D4156252543}" type="presOf" srcId="{99816F02-D62F-4E4A-8C1D-822A08C06654}" destId="{0E60FCE2-5BCB-4E26-913D-F3C482331B78}" srcOrd="0" destOrd="0" presId="urn:microsoft.com/office/officeart/2005/8/layout/chevron2"/>
    <dgm:cxn modelId="{3C32D03E-1488-4EF6-9998-E40BE3BC5A6A}" srcId="{99816F02-D62F-4E4A-8C1D-822A08C06654}" destId="{E5E96930-D806-4DEB-A55B-93E919B155D2}" srcOrd="0" destOrd="0" parTransId="{EB79DCD5-3AD7-4552-B342-0A188AE36003}" sibTransId="{D3EC821E-C7D5-4884-BD61-52BB7C9C981B}"/>
    <dgm:cxn modelId="{F918EE22-C4AC-4A73-B862-F4E22930028A}" type="presParOf" srcId="{0E60FCE2-5BCB-4E26-913D-F3C482331B78}" destId="{431DC37B-4E14-4CF2-9EEE-D1CC5974A119}" srcOrd="0" destOrd="0" presId="urn:microsoft.com/office/officeart/2005/8/layout/chevron2"/>
    <dgm:cxn modelId="{D5C9B90E-BD96-42A2-A76E-1F345BA8E083}" type="presParOf" srcId="{431DC37B-4E14-4CF2-9EEE-D1CC5974A119}" destId="{1CC6DA83-D17E-4DE5-BA82-C96872DE5B29}" srcOrd="0" destOrd="0" presId="urn:microsoft.com/office/officeart/2005/8/layout/chevron2"/>
    <dgm:cxn modelId="{7CED4CCF-826B-4575-B188-1D3F090EEFE2}" type="presParOf" srcId="{431DC37B-4E14-4CF2-9EEE-D1CC5974A119}" destId="{61B7B286-3E1A-4CA9-B1F8-2FF85E4B467E}" srcOrd="1" destOrd="0" presId="urn:microsoft.com/office/officeart/2005/8/layout/chevron2"/>
    <dgm:cxn modelId="{14DE4906-AAA1-4DEE-96FA-59CDF326F5F1}" type="presParOf" srcId="{0E60FCE2-5BCB-4E26-913D-F3C482331B78}" destId="{BD2196C3-2A66-4697-943A-9FDE3C003EA2}" srcOrd="1" destOrd="0" presId="urn:microsoft.com/office/officeart/2005/8/layout/chevron2"/>
    <dgm:cxn modelId="{76B4E8B8-38CA-4E95-AA90-70FC02A5B996}" type="presParOf" srcId="{0E60FCE2-5BCB-4E26-913D-F3C482331B78}" destId="{EFC48A2B-7322-4F73-963C-6DF644C20478}" srcOrd="2" destOrd="0" presId="urn:microsoft.com/office/officeart/2005/8/layout/chevron2"/>
    <dgm:cxn modelId="{B8FA5403-FDC1-4A6C-B801-6ECE4D7CADD0}" type="presParOf" srcId="{EFC48A2B-7322-4F73-963C-6DF644C20478}" destId="{CA4981D1-4FB3-4436-B698-D0708012629C}" srcOrd="0" destOrd="0" presId="urn:microsoft.com/office/officeart/2005/8/layout/chevron2"/>
    <dgm:cxn modelId="{C67AE7BA-4F8D-4F2B-9EAA-FDB28AD97582}" type="presParOf" srcId="{EFC48A2B-7322-4F73-963C-6DF644C20478}" destId="{271C2FBA-CCF1-4BC6-88AD-490120F47B72}" srcOrd="1" destOrd="0" presId="urn:microsoft.com/office/officeart/2005/8/layout/chevron2"/>
    <dgm:cxn modelId="{A24F3375-BCE6-4D02-B3D2-2A74486B4E56}" type="presParOf" srcId="{0E60FCE2-5BCB-4E26-913D-F3C482331B78}" destId="{504B027C-5A0B-477E-B20C-87F9D8D1FB2A}" srcOrd="3" destOrd="0" presId="urn:microsoft.com/office/officeart/2005/8/layout/chevron2"/>
    <dgm:cxn modelId="{C27399B0-05BE-4B6E-9583-1BB3D73FB77D}" type="presParOf" srcId="{0E60FCE2-5BCB-4E26-913D-F3C482331B78}" destId="{F7568FAE-3D09-4891-8474-47D4E5931201}" srcOrd="4" destOrd="0" presId="urn:microsoft.com/office/officeart/2005/8/layout/chevron2"/>
    <dgm:cxn modelId="{1382DE3E-63C9-470E-8EBF-EFF856BB88FF}" type="presParOf" srcId="{F7568FAE-3D09-4891-8474-47D4E5931201}" destId="{B140BEB9-8194-477B-A87B-AE313B7CDAE6}" srcOrd="0" destOrd="0" presId="urn:microsoft.com/office/officeart/2005/8/layout/chevron2"/>
    <dgm:cxn modelId="{2D3F5589-22C1-47C6-AB4A-DBD8B197EFD9}" type="presParOf" srcId="{F7568FAE-3D09-4891-8474-47D4E5931201}" destId="{61F122FB-7D01-4737-A94E-A763218FE1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6DA83-D17E-4DE5-BA82-C96872DE5B29}">
      <dsp:nvSpPr>
        <dsp:cNvPr id="0" name=""/>
        <dsp:cNvSpPr/>
      </dsp:nvSpPr>
      <dsp:spPr>
        <a:xfrm rot="5400000">
          <a:off x="-285293" y="287860"/>
          <a:ext cx="1901953" cy="1331367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2022</a:t>
          </a:r>
          <a:endParaRPr lang="ru-RU" sz="3600" b="1" kern="12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668251"/>
        <a:ext cx="1331367" cy="570586"/>
      </dsp:txXfrm>
    </dsp:sp>
    <dsp:sp modelId="{61B7B286-3E1A-4CA9-B1F8-2FF85E4B467E}">
      <dsp:nvSpPr>
        <dsp:cNvPr id="0" name=""/>
        <dsp:cNvSpPr/>
      </dsp:nvSpPr>
      <dsp:spPr>
        <a:xfrm rot="5400000">
          <a:off x="4296020" y="-2964653"/>
          <a:ext cx="1236269" cy="7165576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</a:t>
          </a:r>
          <a:r>
            <a:rPr lang="en-US" sz="1600" b="1" kern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ru-RU" sz="1600" b="1" kern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городская научно-практическая конференция работников образования  «Профессионально-личностное развитие педагога: от выбора механизмов мотивации и рефлексии достигнутых результатов к проектированию новых «вершин»</a:t>
          </a:r>
          <a:endParaRPr lang="ru-RU" sz="1600" kern="1200" dirty="0">
            <a:solidFill>
              <a:schemeClr val="accent6">
                <a:lumMod val="75000"/>
              </a:schemeClr>
            </a:solidFill>
          </a:endParaRPr>
        </a:p>
      </dsp:txBody>
      <dsp:txXfrm rot="-5400000">
        <a:off x="1331367" y="60350"/>
        <a:ext cx="7105226" cy="1115569"/>
      </dsp:txXfrm>
    </dsp:sp>
    <dsp:sp modelId="{CA4981D1-4FB3-4436-B698-D0708012629C}">
      <dsp:nvSpPr>
        <dsp:cNvPr id="0" name=""/>
        <dsp:cNvSpPr/>
      </dsp:nvSpPr>
      <dsp:spPr>
        <a:xfrm rot="5400000">
          <a:off x="-285293" y="1998612"/>
          <a:ext cx="1901953" cy="1331367"/>
        </a:xfrm>
        <a:prstGeom prst="chevron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accent1">
              <a:shade val="80000"/>
              <a:hueOff val="112136"/>
              <a:satOff val="-27"/>
              <a:lumOff val="12548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2021</a:t>
          </a:r>
          <a:endParaRPr lang="ru-RU" sz="3600" b="1" kern="1200" dirty="0">
            <a:solidFill>
              <a:schemeClr val="bg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379003"/>
        <a:ext cx="1331367" cy="570586"/>
      </dsp:txXfrm>
    </dsp:sp>
    <dsp:sp modelId="{271C2FBA-CCF1-4BC6-88AD-490120F47B72}">
      <dsp:nvSpPr>
        <dsp:cNvPr id="0" name=""/>
        <dsp:cNvSpPr/>
      </dsp:nvSpPr>
      <dsp:spPr>
        <a:xfrm rot="5400000">
          <a:off x="4296020" y="-1251334"/>
          <a:ext cx="1236269" cy="7165576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80000"/>
              <a:hueOff val="112136"/>
              <a:satOff val="-27"/>
              <a:lumOff val="125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 городская научно-практическая конференция работников образования «Профессионально-личностное развитие педагога:   от самореализации его творческой индивидуальности к развитию индивидуальных способностей обучающегося»</a:t>
          </a:r>
          <a:endParaRPr lang="ru-RU" sz="1600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1331367" y="1773669"/>
        <a:ext cx="7105226" cy="1115569"/>
      </dsp:txXfrm>
    </dsp:sp>
    <dsp:sp modelId="{B140BEB9-8194-477B-A87B-AE313B7CDAE6}">
      <dsp:nvSpPr>
        <dsp:cNvPr id="0" name=""/>
        <dsp:cNvSpPr/>
      </dsp:nvSpPr>
      <dsp:spPr>
        <a:xfrm rot="5400000">
          <a:off x="-285293" y="3709363"/>
          <a:ext cx="1901953" cy="133136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15875" cap="flat" cmpd="sng" algn="ctr">
          <a:solidFill>
            <a:schemeClr val="accent1">
              <a:shade val="80000"/>
              <a:hueOff val="224272"/>
              <a:satOff val="-54"/>
              <a:lumOff val="25095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2020</a:t>
          </a:r>
          <a:endParaRPr lang="ru-RU" sz="3600" b="1" kern="1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089754"/>
        <a:ext cx="1331367" cy="570586"/>
      </dsp:txXfrm>
    </dsp:sp>
    <dsp:sp modelId="{61F122FB-7D01-4737-A94E-A763218FE180}">
      <dsp:nvSpPr>
        <dsp:cNvPr id="0" name=""/>
        <dsp:cNvSpPr/>
      </dsp:nvSpPr>
      <dsp:spPr>
        <a:xfrm rot="5400000">
          <a:off x="4296020" y="459417"/>
          <a:ext cx="1236269" cy="7165576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shade val="80000"/>
              <a:hueOff val="224272"/>
              <a:satOff val="-54"/>
              <a:lumOff val="250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E67C8">
                      <a:tint val="40000"/>
                      <a:satMod val="250000"/>
                    </a:srgbClr>
                  </a:gs>
                  <a:gs pos="9000">
                    <a:srgbClr val="4E67C8">
                      <a:tint val="52000"/>
                      <a:satMod val="300000"/>
                    </a:srgbClr>
                  </a:gs>
                  <a:gs pos="50000">
                    <a:srgbClr val="4E67C8">
                      <a:shade val="20000"/>
                      <a:satMod val="300000"/>
                    </a:srgbClr>
                  </a:gs>
                  <a:gs pos="79000">
                    <a:srgbClr val="4E67C8">
                      <a:tint val="52000"/>
                      <a:satMod val="300000"/>
                    </a:srgbClr>
                  </a:gs>
                  <a:gs pos="100000">
                    <a:srgbClr val="4E67C8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rPr>
            <a:t> Научно-практическая педагогическая конференция  «Профессионально-личностное развитие педагога:                             от выбора стратегий и механизмов до инструментов оценки результатов профессиональной деятельности»</a:t>
          </a:r>
          <a:endParaRPr lang="ru-RU" sz="1600" b="1" kern="120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31367" y="3484420"/>
        <a:ext cx="7105226" cy="1115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06158-5385-47C2-99D5-02E6C259CDC1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3AE0A-9074-4A53-815E-C059E0ACD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83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2C2E2-D3E1-40AB-98C0-36772EF1354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01D8E-C15F-4633-86F1-6CE23AB17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8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1D8E-C15F-4633-86F1-6CE23AB17F3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7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01-02 ноября 2022 года</a:t>
            </a:r>
            <a:endParaRPr lang="en-US" sz="1200" b="1" i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B4DCFA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чем акцентируем внимание при подготовке  конференции:</a:t>
            </a:r>
          </a:p>
          <a:p>
            <a:pPr marL="4572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B4DCFA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выявить продуктивные практики, представляющие полезные для педагогического сообщества методические продукты.</a:t>
            </a:r>
          </a:p>
          <a:p>
            <a:pPr marL="4572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solidFill>
                <a:srgbClr val="B4DCFA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B4DCFA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рекламировать и описывать, а показать пути создания своих методических продуктов.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i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1D8E-C15F-4633-86F1-6CE23AB17F3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3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1D8E-C15F-4633-86F1-6CE23AB17F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1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DA7C-8445-4D4C-BCCE-A20D5A53122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2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01D8E-C15F-4633-86F1-6CE23AB17F3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11" y="836712"/>
            <a:ext cx="914208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257300" algn="ctr">
              <a:defRPr/>
            </a:pPr>
            <a:r>
              <a:rPr lang="ru-RU" sz="1400" b="1" kern="0" dirty="0" smtClean="0">
                <a:solidFill>
                  <a:srgbClr val="006699"/>
                </a:solidFill>
                <a:latin typeface="Arial"/>
              </a:rPr>
              <a:t>Муниципальное автономное учреждение </a:t>
            </a:r>
          </a:p>
          <a:p>
            <a:pPr marL="1257300" algn="ctr">
              <a:defRPr/>
            </a:pPr>
            <a:r>
              <a:rPr lang="ru-RU" sz="1400" b="1" kern="0" dirty="0" smtClean="0">
                <a:solidFill>
                  <a:srgbClr val="006699"/>
                </a:solidFill>
                <a:latin typeface="Arial"/>
              </a:rPr>
              <a:t>ИНФОРМАЦИОННО-МЕТОДИЧЕСКИЙ ЦЕНТР»  города Тюмени</a:t>
            </a:r>
          </a:p>
          <a:p>
            <a:pPr marL="1438275" indent="-447675" algn="ctr">
              <a:defRPr/>
            </a:pPr>
            <a:endParaRPr lang="ru-RU" sz="700" b="1" kern="0" dirty="0">
              <a:solidFill>
                <a:srgbClr val="006699"/>
              </a:solidFill>
              <a:latin typeface="Arial"/>
            </a:endParaRPr>
          </a:p>
        </p:txBody>
      </p:sp>
      <p:pic>
        <p:nvPicPr>
          <p:cNvPr id="7" name="Picture 2" descr="http://imc72.ru/templates/images/logo_imc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56" y="836712"/>
            <a:ext cx="797081" cy="66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41339"/>
            <a:ext cx="9143999" cy="6924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ru-RU" sz="1400" b="1" kern="0" dirty="0" smtClean="0">
              <a:solidFill>
                <a:srgbClr val="006699"/>
              </a:solidFill>
              <a:latin typeface="Arial"/>
            </a:endParaRPr>
          </a:p>
          <a:p>
            <a:pPr algn="ctr">
              <a:defRPr/>
            </a:pPr>
            <a:r>
              <a:rPr lang="ru-RU" sz="1400" b="1" kern="0" dirty="0" smtClean="0">
                <a:solidFill>
                  <a:srgbClr val="006699"/>
                </a:solidFill>
                <a:latin typeface="Arial"/>
              </a:rPr>
              <a:t>Департамент образования Администрации города Тюмени</a:t>
            </a:r>
          </a:p>
          <a:p>
            <a:pPr algn="ctr">
              <a:defRPr/>
            </a:pPr>
            <a:endParaRPr lang="ru-RU" sz="1100" b="1" kern="0" dirty="0">
              <a:solidFill>
                <a:srgbClr val="006699"/>
              </a:solidFill>
              <a:latin typeface="Arial"/>
            </a:endParaRPr>
          </a:p>
        </p:txBody>
      </p:sp>
      <p:pic>
        <p:nvPicPr>
          <p:cNvPr id="1028" name="Picture 4" descr="C:\Users\iskhakova_zg\Downloads\Герб города Тюмен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79" y="123552"/>
            <a:ext cx="605014" cy="60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одзаголовок 2"/>
          <p:cNvSpPr txBox="1">
            <a:spLocks/>
          </p:cNvSpPr>
          <p:nvPr/>
        </p:nvSpPr>
        <p:spPr>
          <a:xfrm>
            <a:off x="466691" y="2518468"/>
            <a:ext cx="8496944" cy="1126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02506" y="5157192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5868" y="4186072"/>
            <a:ext cx="2833468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сентября 2022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6858" y="4869159"/>
            <a:ext cx="8640106" cy="1561197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kern="50" dirty="0">
                <a:solidFill>
                  <a:srgbClr val="C00000"/>
                </a:solidFill>
                <a:latin typeface="Arial"/>
                <a:ea typeface="Droid Sans Fallback"/>
                <a:cs typeface="Times New Roman"/>
              </a:rPr>
              <a:t>«Не в массе приобретенных знаний заключается красота и мощь умственной деятельности, даже не в их систематичности, </a:t>
            </a:r>
            <a:r>
              <a:rPr lang="ru-RU" b="1" i="1" kern="50" dirty="0" smtClean="0">
                <a:solidFill>
                  <a:srgbClr val="C00000"/>
                </a:solidFill>
                <a:latin typeface="Arial"/>
                <a:ea typeface="Droid Sans Fallback"/>
                <a:cs typeface="Times New Roman"/>
              </a:rPr>
              <a:t>                  а </a:t>
            </a:r>
            <a:r>
              <a:rPr lang="ru-RU" b="1" i="1" kern="50" dirty="0">
                <a:solidFill>
                  <a:srgbClr val="C00000"/>
                </a:solidFill>
                <a:latin typeface="Arial"/>
                <a:ea typeface="Droid Sans Fallback"/>
                <a:cs typeface="Times New Roman"/>
              </a:rPr>
              <a:t>в искреннем, ярком искании»</a:t>
            </a:r>
            <a:endParaRPr lang="ru-RU" sz="14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i="1" kern="50" dirty="0">
                <a:solidFill>
                  <a:srgbClr val="C00000"/>
                </a:solidFill>
                <a:latin typeface="Arial"/>
                <a:ea typeface="Droid Sans Fallback"/>
                <a:cs typeface="Times New Roman"/>
              </a:rPr>
              <a:t>В. Вернадский</a:t>
            </a:r>
            <a:endParaRPr lang="ru-RU" sz="14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kern="50" dirty="0">
                <a:solidFill>
                  <a:srgbClr val="17365D"/>
                </a:solidFill>
                <a:latin typeface="Arial"/>
                <a:ea typeface="Droid Sans Fallback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6691" y="1702860"/>
            <a:ext cx="83537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«Научно-практическая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конференция 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из механизмов профессионально-личностного развития педагога и инструмент публичной апробации опыта проектирования и реализации продуктивных практик»</a:t>
            </a:r>
          </a:p>
        </p:txBody>
      </p:sp>
    </p:spTree>
    <p:extLst>
      <p:ext uri="{BB962C8B-B14F-4D97-AF65-F5344CB8AC3E}">
        <p14:creationId xmlns:p14="http://schemas.microsoft.com/office/powerpoint/2010/main" val="38173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tint val="50000"/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19808910"/>
              </p:ext>
            </p:extLst>
          </p:nvPr>
        </p:nvGraphicFramePr>
        <p:xfrm>
          <a:off x="395536" y="764704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23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116632"/>
            <a:ext cx="7632848" cy="4320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Участники конференции 2020 и 2021 гг.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99704"/>
              </p:ext>
            </p:extLst>
          </p:nvPr>
        </p:nvGraphicFramePr>
        <p:xfrm>
          <a:off x="467544" y="4149080"/>
          <a:ext cx="8496944" cy="111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704856"/>
              </a:tblGrid>
              <a:tr h="3902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опыта профессиональной деятельности и профессионально-личностного развития педагогов на конференции в 2020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 и в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 году: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1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корр., 5, 7, 12, 15, 16, 25, 32, 34, 38, 42, 45, 48, 60, 67, 76,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83, 89, 92, ИМЦ, ТОГИРРО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76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1, 60, 65, 106, 112, 166, 172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71201"/>
              </p:ext>
            </p:extLst>
          </p:nvPr>
        </p:nvGraphicFramePr>
        <p:xfrm>
          <a:off x="251520" y="620688"/>
          <a:ext cx="4320479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512168"/>
                <a:gridCol w="151216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участников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ИМЦ 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ТОГИРРО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87595"/>
              </p:ext>
            </p:extLst>
          </p:nvPr>
        </p:nvGraphicFramePr>
        <p:xfrm>
          <a:off x="4716016" y="620688"/>
          <a:ext cx="4284984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656"/>
                <a:gridCol w="1440160"/>
                <a:gridCol w="1512168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участников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7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82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ИМЦ </a:t>
                      </a:r>
                      <a:endParaRPr lang="ru-RU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00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ТПКУ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7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ТюмГУ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ШГПУ              (г. Шадринск)</a:t>
                      </a:r>
                      <a:endParaRPr lang="ru-RU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ПК № 4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(Санкт-Петербург)</a:t>
                      </a:r>
                      <a:endParaRPr lang="ru-RU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02198"/>
              </p:ext>
            </p:extLst>
          </p:nvPr>
        </p:nvGraphicFramePr>
        <p:xfrm>
          <a:off x="1979712" y="5445224"/>
          <a:ext cx="5112567" cy="1251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983397"/>
                <a:gridCol w="2481098"/>
              </a:tblGrid>
              <a:tr h="41332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Заявки на участие в конференции  2022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года на 12.09.2022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06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чел.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ОУ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906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ДОУ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чел.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ДОУ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8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альтернативный процесс 12"/>
          <p:cNvSpPr/>
          <p:nvPr/>
        </p:nvSpPr>
        <p:spPr>
          <a:xfrm>
            <a:off x="3108803" y="2913065"/>
            <a:ext cx="2246687" cy="15925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профессионального мастерства </a:t>
            </a:r>
          </a:p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 года»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октябрь-декабрь – подготовительный этап;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– заочный этап; </a:t>
            </a:r>
          </a:p>
          <a:p>
            <a:pPr algn="ctr"/>
            <a:r>
              <a:rPr lang="ru-RU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евраль – очный этап 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61507" y="943541"/>
            <a:ext cx="1324977" cy="129993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</a:t>
            </a:r>
            <a:r>
              <a:rPr lang="ru-RU" sz="105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методических идей и проектов «Разбуди талант!»</a:t>
            </a:r>
            <a:endParaRPr lang="ru-RU" sz="1050" dirty="0">
              <a:solidFill>
                <a:srgbClr val="E4E9EF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ноябрь-январь </a:t>
            </a:r>
            <a:endParaRPr lang="ru-RU" sz="105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12598" y="919256"/>
            <a:ext cx="1324978" cy="129402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E4E9EF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разработок по изучению истории и культуры России</a:t>
            </a:r>
          </a:p>
          <a:p>
            <a:pPr algn="ctr"/>
            <a:r>
              <a:rPr lang="ru-RU" sz="1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март-май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475515" y="2973414"/>
            <a:ext cx="2100942" cy="153873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Всероссийский конкурс на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присуждение премий лучшим учителям за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достижения в </a:t>
            </a:r>
            <a:r>
              <a:rPr lang="ru-RU" sz="1200" dirty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педагогической </a:t>
            </a:r>
            <a:r>
              <a:rPr lang="ru-RU" sz="1200" dirty="0" smtClean="0">
                <a:solidFill>
                  <a:srgbClr val="2F5897">
                    <a:lumMod val="75000"/>
                  </a:srgbClr>
                </a:solidFill>
                <a:latin typeface="Arial"/>
                <a:ea typeface="Times New Roman"/>
              </a:rPr>
              <a:t>деятельности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  <a:latin typeface="Arial"/>
                <a:ea typeface="Times New Roman"/>
              </a:rPr>
              <a:t>февраль-май</a:t>
            </a:r>
            <a:endParaRPr lang="ru-RU" sz="1200" i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10800000" flipH="1" flipV="1">
            <a:off x="880203" y="2955969"/>
            <a:ext cx="2110564" cy="14529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конкурс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педагогики, воспитания и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и молодежью </a:t>
            </a:r>
            <a:endParaRPr lang="ru-RU" sz="1100" dirty="0" smtClean="0">
              <a:solidFill>
                <a:srgbClr val="2F5897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</a:t>
            </a:r>
          </a:p>
          <a:p>
            <a:pPr algn="ctr"/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100" dirty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нравственный подвиг учителя</a:t>
            </a:r>
            <a:r>
              <a:rPr lang="ru-RU" sz="1100" dirty="0" smtClean="0">
                <a:solidFill>
                  <a:srgbClr val="2F589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11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январь-март</a:t>
            </a:r>
            <a:endParaRPr lang="ru-RU" sz="11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50000" y="943541"/>
            <a:ext cx="1403960" cy="1290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и фестивали для педагогических работников ДОУ </a:t>
            </a:r>
            <a:r>
              <a:rPr lang="ru-RU" sz="105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конкурсов в течение года)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02" y="151346"/>
            <a:ext cx="660400" cy="6385768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Л</a:t>
            </a:r>
          </a:p>
          <a:p>
            <a:pPr algn="ctr"/>
            <a:endParaRPr lang="ru-RU" sz="20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Ь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1507" y="144260"/>
            <a:ext cx="8137349" cy="774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Спектр мероприятий по мотивации педагогов к участию в конкурсных и методических мероприятиях муниципального, регионального и всероссийского уровней   </a:t>
            </a: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92685" y="950864"/>
            <a:ext cx="2206173" cy="1474705"/>
          </a:xfrm>
          <a:prstGeom prst="rect">
            <a:avLst/>
          </a:prstGeom>
          <a:solidFill>
            <a:srgbClr val="FFCCFF"/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Конференция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«Профессионально-личностное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педагога:                        от выбора механизмов мотивации и рефлексии достигнутых результатов к проектированию новых «вершин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2022</a:t>
            </a:r>
            <a:endParaRPr lang="ru-RU" sz="1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1154" y="4605873"/>
            <a:ext cx="8177704" cy="511628"/>
          </a:xfrm>
          <a:prstGeom prst="rect">
            <a:avLst/>
          </a:prstGeom>
          <a:solidFill>
            <a:srgbClr val="CC99FF">
              <a:alpha val="23000"/>
            </a:srgb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административно-педагогических команд и педагогов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этапе подготовки событий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74087" y="5360382"/>
            <a:ext cx="1692424" cy="721725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Обучающие семинары  для педагогических работников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36030" y="5337974"/>
            <a:ext cx="1692424" cy="738779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Тренинги с целью мотивации педагогов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36030" y="935375"/>
            <a:ext cx="1428206" cy="13678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методических идей и проектов учителей-логопедов (ПМПК            г. Тюмени)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196585" y="5336979"/>
            <a:ext cx="1692424" cy="1107363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Заключительные семинары, круглые столы по итогам конкурсов, фестивалей, конференции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8449" y="5219591"/>
            <a:ext cx="1807058" cy="1224751"/>
          </a:xfrm>
          <a:prstGeom prst="rect">
            <a:avLst/>
          </a:prstGeom>
          <a:solidFill>
            <a:srgbClr val="CC99FF">
              <a:alpha val="25000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Установочные и практико-ориентированные семинары для заместителей руководителей ОО и педагогов (ИМЦ) </a:t>
            </a:r>
            <a:endParaRPr lang="ru-RU" sz="1100" dirty="0">
              <a:solidFill>
                <a:srgbClr val="02489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5314" y="2975028"/>
            <a:ext cx="1458686" cy="15736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 «Созвездие»,</a:t>
            </a:r>
          </a:p>
          <a:p>
            <a:pPr algn="ctr"/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«Директор года России», «Флагманы образования»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500" y="2330863"/>
            <a:ext cx="8173357" cy="553701"/>
          </a:xfrm>
          <a:prstGeom prst="rect">
            <a:avLst/>
          </a:prstGeom>
          <a:solidFill>
            <a:srgbClr val="33CC33">
              <a:alpha val="15000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профессионального мастерства с выходом на региональный 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всероссийский уровень  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6237312"/>
            <a:ext cx="365259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2489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Практики профессионального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0082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988840"/>
            <a:ext cx="8424936" cy="2592288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сайт ИМЦ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imc72.ru,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э/ почта   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gimc172@gmail.com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Исхакова Зухра Гайнулловна, 8 912 997 12 15,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zuhra-ishakova@mail.ru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Батюкова Екатерина Ивановна, 8  902 813 02 74,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batyukova72@gmail.com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Горланова Людмила Федоровна,  8 982 912 57 19,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gta1984@mail.ru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Евдокишина Ольга Валерьевна,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8 922 570 73 56, gimc72@mail.ru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709236"/>
            <a:ext cx="6272113" cy="703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F1412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Контакты:</a:t>
            </a:r>
            <a:endParaRPr lang="en-US" b="1" dirty="0">
              <a:solidFill>
                <a:srgbClr val="F1412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" b="1" dirty="0">
                <a:solidFill>
                  <a:srgbClr val="4E67C8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 ИМЦ г. Тюмени, тел 8(3452) </a:t>
            </a:r>
            <a:r>
              <a:rPr lang="ru-RU" sz="1600" b="1" dirty="0" smtClean="0">
                <a:solidFill>
                  <a:srgbClr val="4E67C8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28-09-06</a:t>
            </a:r>
            <a:endParaRPr lang="ru-RU" sz="1600" b="1" dirty="0">
              <a:solidFill>
                <a:srgbClr val="4E67C8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1468</TotalTime>
  <Words>567</Words>
  <Application>Microsoft Office PowerPoint</Application>
  <PresentationFormat>Экран (4:3)</PresentationFormat>
  <Paragraphs>132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 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dc:title>
  <dc:creator>Марчукова</dc:creator>
  <cp:lastModifiedBy>Зухра Г. Исхакова</cp:lastModifiedBy>
  <cp:revision>129</cp:revision>
  <cp:lastPrinted>2022-09-13T07:12:25Z</cp:lastPrinted>
  <dcterms:created xsi:type="dcterms:W3CDTF">2014-09-03T03:50:36Z</dcterms:created>
  <dcterms:modified xsi:type="dcterms:W3CDTF">2022-09-13T07:12:52Z</dcterms:modified>
</cp:coreProperties>
</file>